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3" r:id="rId2"/>
    <p:sldId id="354" r:id="rId3"/>
    <p:sldId id="355" r:id="rId4"/>
    <p:sldId id="356" r:id="rId5"/>
    <p:sldId id="357" r:id="rId6"/>
    <p:sldId id="358" r:id="rId7"/>
    <p:sldId id="361" r:id="rId8"/>
    <p:sldId id="362" r:id="rId9"/>
    <p:sldId id="360" r:id="rId10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328E57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164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2090A-2CAC-44DB-BDF9-18C183EE3969}" type="datetimeFigureOut">
              <a:rPr lang="nl-NL" smtClean="0"/>
              <a:t>14-10-2017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EDCF-E78D-457D-88E4-2E14538567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1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F5A76-11BF-4FCE-B700-2B0675237A3B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D1D21-D301-4A59-8E60-492FF4FA46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17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4AFF27-D2A9-447A-AF40-2C96691AB6E8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73100"/>
            <a:ext cx="4564062" cy="34226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40225"/>
            <a:ext cx="5010150" cy="4097338"/>
          </a:xfrm>
          <a:noFill/>
        </p:spPr>
        <p:txBody>
          <a:bodyPr/>
          <a:lstStyle/>
          <a:p>
            <a:pPr eaLnBrk="1" hangingPunct="1"/>
            <a:endParaRPr lang="nl-NL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6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F36C-8AB9-4A33-8FF0-36175B373366}" type="datetimeFigureOut">
              <a:rPr lang="nl-NL" smtClean="0"/>
              <a:pPr/>
              <a:t>14-10-2017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73846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B-VCA / VOL-VCA </a:t>
            </a:r>
            <a:r>
              <a:rPr lang="nl-NL" sz="3200" b="1" dirty="0">
                <a:solidFill>
                  <a:srgbClr val="FF0000"/>
                </a:solidFill>
              </a:rPr>
              <a:t>/ VIL-VCU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06241"/>
            <a:ext cx="8229600" cy="50911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/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/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/>
          </a:p>
          <a:p>
            <a:pPr>
              <a:buNone/>
            </a:pPr>
            <a:r>
              <a:rPr lang="nl-NL" sz="2200" b="1" dirty="0" smtClean="0"/>
              <a:t>Vraag soorten: </a:t>
            </a:r>
          </a:p>
          <a:p>
            <a:r>
              <a:rPr lang="nl-NL" sz="2200" dirty="0" smtClean="0"/>
              <a:t>meerkeuze</a:t>
            </a:r>
          </a:p>
          <a:p>
            <a:r>
              <a:rPr lang="nl-NL" sz="2200" dirty="0" smtClean="0"/>
              <a:t>meervoudige antwoordvraag</a:t>
            </a:r>
          </a:p>
          <a:p>
            <a:r>
              <a:rPr lang="nl-NL" sz="2200" dirty="0" smtClean="0"/>
              <a:t>matrixvraag</a:t>
            </a:r>
          </a:p>
          <a:p>
            <a:r>
              <a:rPr lang="nl-NL" sz="2200" dirty="0" smtClean="0"/>
              <a:t>rangschikvraag</a:t>
            </a:r>
          </a:p>
          <a:p>
            <a:r>
              <a:rPr lang="nl-NL" sz="2200" dirty="0" err="1" smtClean="0"/>
              <a:t>matchingvraag</a:t>
            </a:r>
            <a:endParaRPr lang="nl-NL" sz="22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88019"/>
              </p:ext>
            </p:extLst>
          </p:nvPr>
        </p:nvGraphicFramePr>
        <p:xfrm>
          <a:off x="409872" y="1685032"/>
          <a:ext cx="8338592" cy="203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3958">
                  <a:extLst>
                    <a:ext uri="{9D8B030D-6E8A-4147-A177-3AD203B41FA5}">
                      <a16:colId xmlns:a16="http://schemas.microsoft.com/office/drawing/2014/main" val="1568439013"/>
                    </a:ext>
                  </a:extLst>
                </a:gridCol>
                <a:gridCol w="1805338">
                  <a:extLst>
                    <a:ext uri="{9D8B030D-6E8A-4147-A177-3AD203B41FA5}">
                      <a16:colId xmlns:a16="http://schemas.microsoft.com/office/drawing/2014/main" val="1409653489"/>
                    </a:ext>
                  </a:extLst>
                </a:gridCol>
                <a:gridCol w="2084648">
                  <a:extLst>
                    <a:ext uri="{9D8B030D-6E8A-4147-A177-3AD203B41FA5}">
                      <a16:colId xmlns:a16="http://schemas.microsoft.com/office/drawing/2014/main" val="1565747776"/>
                    </a:ext>
                  </a:extLst>
                </a:gridCol>
                <a:gridCol w="2084648">
                  <a:extLst>
                    <a:ext uri="{9D8B030D-6E8A-4147-A177-3AD203B41FA5}">
                      <a16:colId xmlns:a16="http://schemas.microsoft.com/office/drawing/2014/main" val="3971512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B-VCA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VOL-VCA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VIL-VCU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5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r>
                        <a:rPr lang="nl-NL" baseline="0" dirty="0" smtClean="0"/>
                        <a:t> vragen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612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Max. aantal punten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43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Cesuur</a:t>
                      </a:r>
                    </a:p>
                    <a:p>
                      <a:r>
                        <a:rPr lang="nl-NL" sz="1200" baseline="0" dirty="0" smtClean="0"/>
                        <a:t>(aantal punten om te slagen)</a:t>
                      </a:r>
                      <a:endParaRPr lang="nl-N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2.600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4.500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4.500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65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Tijd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 minuten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75 minuten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75 minuten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5124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420" y="3618000"/>
            <a:ext cx="4628580" cy="3240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/>
              <a:t>Wat moet je doen als het evacuatiesignaal klink op het terrein?</a:t>
            </a:r>
          </a:p>
          <a:p>
            <a:pPr marL="457200" indent="-457200">
              <a:buAutoNum type="alphaLcPeriod"/>
            </a:pPr>
            <a:r>
              <a:rPr lang="nl-NL" sz="1600" dirty="0" smtClean="0"/>
              <a:t>112 of intern alarmnummer bellen</a:t>
            </a:r>
          </a:p>
          <a:p>
            <a:pPr marL="457200" indent="-457200">
              <a:buAutoNum type="alphaLcPeriod"/>
            </a:pPr>
            <a:r>
              <a:rPr lang="nl-NL" sz="1600" dirty="0" smtClean="0"/>
              <a:t>naar de verzamelplaats gaan</a:t>
            </a:r>
          </a:p>
          <a:p>
            <a:pPr marL="457200" indent="-457200">
              <a:buAutoNum type="alphaLcPeriod"/>
            </a:pPr>
            <a:r>
              <a:rPr lang="nl-NL" sz="1600" dirty="0" smtClean="0"/>
              <a:t>de leidinggevende waarschuwen</a:t>
            </a:r>
          </a:p>
          <a:p>
            <a:pPr marL="457200" indent="-457200">
              <a:buAutoNum type="alphaLcPeriod"/>
            </a:pPr>
            <a:endParaRPr lang="nl-NL" sz="2200" dirty="0" smtClean="0"/>
          </a:p>
          <a:p>
            <a:pPr marL="457200" indent="-457200">
              <a:buNone/>
            </a:pPr>
            <a:endParaRPr lang="nl-NL" sz="22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0825" y="280068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</a:t>
            </a:r>
            <a:r>
              <a:rPr lang="nl-NL" sz="3200" b="1" dirty="0">
                <a:solidFill>
                  <a:srgbClr val="FF0000"/>
                </a:solidFill>
              </a:rPr>
              <a:t>meerkeuzevraag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572" y="3667136"/>
            <a:ext cx="4623410" cy="3240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3058" y="141763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/>
              <a:t>Welke veiligheidsvoorschriften zijn van toepassing bij het werken </a:t>
            </a:r>
          </a:p>
          <a:p>
            <a:pPr>
              <a:buNone/>
            </a:pPr>
            <a:r>
              <a:rPr lang="nl-NL" sz="2200" dirty="0"/>
              <a:t>m</a:t>
            </a:r>
            <a:r>
              <a:rPr lang="nl-NL" sz="2200" dirty="0" smtClean="0"/>
              <a:t>et </a:t>
            </a:r>
            <a:r>
              <a:rPr lang="nl-NL" sz="2200" dirty="0" err="1" smtClean="0"/>
              <a:t>gereedschapmachines</a:t>
            </a:r>
            <a:r>
              <a:rPr lang="nl-NL" sz="2200" dirty="0" smtClean="0"/>
              <a:t>? </a:t>
            </a:r>
            <a:r>
              <a:rPr lang="nl-NL" sz="2200" i="1" dirty="0" smtClean="0"/>
              <a:t>Meerdere antwoorden kunnen juist zijn.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/>
              <a:t>Er moet een gebruiksinstructie bij de machine aanwezig zijn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/>
              <a:t>Beschermkappen en beveiligingen moeten kunnen worden verwijderd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/>
              <a:t>Machines moeten zijn aangesloten op een </a:t>
            </a:r>
            <a:r>
              <a:rPr lang="nl-NL" sz="1600" dirty="0" err="1"/>
              <a:t>stofafzuiginstallatie</a:t>
            </a:r>
            <a:endParaRPr lang="nl-NL" sz="1600" dirty="0"/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De machine moet een CE-markering hebben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Je moet 16 jaar of ouder zijn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Er moet een noodstop op de machine zitten</a:t>
            </a:r>
          </a:p>
          <a:p>
            <a:pPr>
              <a:buNone/>
            </a:pPr>
            <a:endParaRPr lang="nl-NL" sz="2200" dirty="0" smtClean="0"/>
          </a:p>
          <a:p>
            <a:pPr>
              <a:buNone/>
            </a:pPr>
            <a:endParaRPr lang="nl-NL" sz="22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63401" y="282325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</a:t>
            </a:r>
            <a:r>
              <a:rPr lang="nl-NL" sz="3200" b="1" dirty="0">
                <a:solidFill>
                  <a:srgbClr val="FF0000"/>
                </a:solidFill>
              </a:rPr>
              <a:t>meervoudige antwoordvraag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554" y="3618000"/>
            <a:ext cx="4602883" cy="3240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4190" y="152280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/>
              <a:t>Om veilig te werken met </a:t>
            </a:r>
            <a:r>
              <a:rPr lang="nl-NL" sz="2200" dirty="0" err="1" smtClean="0"/>
              <a:t>gereedschapmachines</a:t>
            </a:r>
            <a:r>
              <a:rPr lang="nl-NL" sz="2200" dirty="0" smtClean="0"/>
              <a:t> moet je: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boorkrullen met de hand wegvegen			ja/nee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een veiligheidsbril dragen				ja/nee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lang haar los laten hangen				ja/nee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sieraden dragen					ja/nee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beschermkappen verwijderen			ja/nee</a:t>
            </a:r>
          </a:p>
          <a:p>
            <a:pPr>
              <a:buFont typeface="Courier New" pitchFamily="49" charset="0"/>
              <a:buChar char="o"/>
            </a:pPr>
            <a:r>
              <a:rPr lang="nl-NL" sz="1600" dirty="0" smtClean="0"/>
              <a:t>het werkstuk goed vastzetten			ja/nee</a:t>
            </a:r>
            <a:endParaRPr lang="nl-NL" sz="16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0825" y="268037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</a:t>
            </a:r>
            <a:r>
              <a:rPr lang="nl-NL" sz="3200" b="1" dirty="0">
                <a:solidFill>
                  <a:srgbClr val="FF0000"/>
                </a:solidFill>
              </a:rPr>
              <a:t>matrixvraag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590" y="3618000"/>
            <a:ext cx="4623410" cy="3240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41129"/>
            <a:ext cx="8828874" cy="4485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Je bent aan het werk in een gebouw. Het ontruimingsalarm gaat en via de intercom</a:t>
            </a:r>
          </a:p>
          <a:p>
            <a:pPr>
              <a:buNone/>
            </a:pPr>
            <a:r>
              <a:rPr lang="nl-NL" sz="2000" dirty="0" smtClean="0"/>
              <a:t>hoor je de mededeling, dat iedereen naar de verzamelplaats moet gaan. </a:t>
            </a:r>
          </a:p>
          <a:p>
            <a:pPr>
              <a:buNone/>
            </a:pPr>
            <a:endParaRPr lang="nl-NL" sz="1600" dirty="0" smtClean="0"/>
          </a:p>
          <a:p>
            <a:pPr>
              <a:buNone/>
            </a:pPr>
            <a:r>
              <a:rPr lang="nl-NL" sz="1600" dirty="0" smtClean="0"/>
              <a:t>Zet onderstaande acties in de juiste volgorde.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 smtClean="0"/>
              <a:t>Je gaat naar de dichtstbijzijnde verzamelplaats.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 smtClean="0"/>
              <a:t>Je meldt je bij de </a:t>
            </a:r>
            <a:r>
              <a:rPr lang="nl-NL" sz="1600" dirty="0" err="1" smtClean="0"/>
              <a:t>BHV-er</a:t>
            </a:r>
            <a:r>
              <a:rPr lang="nl-NL" sz="16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 smtClean="0"/>
              <a:t>Je wacht op verdere instructies.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 smtClean="0"/>
              <a:t>Je stopt met je werkzaamheden.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 smtClean="0"/>
              <a:t>Je sluit ramen en deuren.</a:t>
            </a:r>
            <a:endParaRPr lang="nl-NL" sz="16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</a:t>
            </a:r>
            <a:r>
              <a:rPr lang="nl-NL" sz="3200" b="1" dirty="0">
                <a:solidFill>
                  <a:srgbClr val="FF0000"/>
                </a:solidFill>
              </a:rPr>
              <a:t>rangschikvraag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590" y="3618000"/>
            <a:ext cx="4623410" cy="3240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/>
              <a:t>Welke </a:t>
            </a:r>
            <a:r>
              <a:rPr lang="nl-NL" sz="2200" dirty="0" err="1" smtClean="0"/>
              <a:t>PBM’s</a:t>
            </a:r>
            <a:r>
              <a:rPr lang="nl-NL" sz="2200" dirty="0" smtClean="0"/>
              <a:t> gebruik je bij deze werkzaamheden?</a:t>
            </a:r>
          </a:p>
          <a:p>
            <a:pPr>
              <a:buNone/>
            </a:pPr>
            <a:r>
              <a:rPr lang="de-DE" sz="1600" dirty="0" smtClean="0"/>
              <a:t>1. lassen (elektrisch) 		a. </a:t>
            </a:r>
            <a:r>
              <a:rPr lang="de-DE" sz="1600" dirty="0" err="1" smtClean="0"/>
              <a:t>lasbril</a:t>
            </a:r>
            <a:endParaRPr lang="de-DE" sz="1600" dirty="0" smtClean="0"/>
          </a:p>
          <a:p>
            <a:pPr>
              <a:buNone/>
            </a:pPr>
            <a:r>
              <a:rPr lang="nl-NL" sz="1600" dirty="0" smtClean="0"/>
              <a:t>2. betonband slijpen 		b. laskap</a:t>
            </a:r>
          </a:p>
          <a:p>
            <a:pPr>
              <a:buNone/>
            </a:pPr>
            <a:r>
              <a:rPr lang="nl-NL" sz="1600" dirty="0" smtClean="0"/>
              <a:t>3. metaal boren 		c. </a:t>
            </a:r>
            <a:r>
              <a:rPr lang="nl-NL" sz="1600" dirty="0" err="1" smtClean="0"/>
              <a:t>ruimzichtbril</a:t>
            </a:r>
            <a:endParaRPr lang="nl-NL" sz="1600" dirty="0" smtClean="0"/>
          </a:p>
          <a:p>
            <a:pPr>
              <a:buNone/>
            </a:pPr>
            <a:r>
              <a:rPr lang="nl-NL" sz="1600" dirty="0" smtClean="0"/>
              <a:t>4. zagen met kettingzaag	d. gelaatscherm</a:t>
            </a:r>
          </a:p>
          <a:p>
            <a:pPr>
              <a:buNone/>
            </a:pPr>
            <a:r>
              <a:rPr lang="nl-NL" sz="1600" dirty="0" smtClean="0"/>
              <a:t>5. autogeen lassen		e. veiligheidsbril</a:t>
            </a:r>
          </a:p>
          <a:p>
            <a:pPr>
              <a:buNone/>
            </a:pPr>
            <a:endParaRPr lang="nl-NL" sz="2400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Examen: </a:t>
            </a:r>
            <a:r>
              <a:rPr lang="nl-NL" sz="3200" b="1" dirty="0">
                <a:solidFill>
                  <a:srgbClr val="FF0000"/>
                </a:solidFill>
              </a:rPr>
              <a:t>matchingvraag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0875" y="969963"/>
            <a:ext cx="8039100" cy="879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4000" smtClean="0"/>
              <a:t>Tijdens het examen is het tonen van een geldig legitimatiebewijs verplicht.</a:t>
            </a:r>
          </a:p>
        </p:txBody>
      </p:sp>
      <p:sp>
        <p:nvSpPr>
          <p:cNvPr id="8195" name="Tijdelijke aanduiding voor dianummer 3"/>
          <p:cNvSpPr txBox="1">
            <a:spLocks noGrp="1"/>
          </p:cNvSpPr>
          <p:nvPr/>
        </p:nvSpPr>
        <p:spPr bwMode="auto">
          <a:xfrm>
            <a:off x="3619500" y="66389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B9FA3E4-9B73-4E68-998F-1DBE30225233}" type="slidenum">
              <a:rPr lang="nl-NL" altLang="nl-NL" sz="80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nl-NL" altLang="nl-NL" sz="800"/>
          </a:p>
        </p:txBody>
      </p:sp>
      <p:sp>
        <p:nvSpPr>
          <p:cNvPr id="8196" name="Tijdelijke aanduiding voor voettekst 2"/>
          <p:cNvSpPr txBox="1">
            <a:spLocks noGrp="1"/>
          </p:cNvSpPr>
          <p:nvPr/>
        </p:nvSpPr>
        <p:spPr bwMode="auto">
          <a:xfrm>
            <a:off x="-14288" y="6683375"/>
            <a:ext cx="12144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600"/>
              <a:t>6652_700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239963"/>
            <a:ext cx="4257675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4814888"/>
            <a:ext cx="26352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Voorleesexamen?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Nu aangeven </a:t>
            </a:r>
            <a:r>
              <a:rPr lang="nl-NL" dirty="0" smtClean="0"/>
              <a:t>bij docent.</a:t>
            </a:r>
          </a:p>
          <a:p>
            <a:r>
              <a:rPr lang="nl-NL" dirty="0" smtClean="0"/>
              <a:t>Je krijgt een oortje en de vragen worden voorgelezen.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52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TIPS:</a:t>
            </a:r>
          </a:p>
          <a:p>
            <a:r>
              <a:rPr lang="nl-NL" sz="2000" dirty="0" smtClean="0"/>
              <a:t>Zorg dat je op tijd bij het examen bent;</a:t>
            </a:r>
          </a:p>
          <a:p>
            <a:r>
              <a:rPr lang="nl-NL" sz="2000" dirty="0" smtClean="0"/>
              <a:t>Neem altijd geldig ID-bewijs </a:t>
            </a:r>
            <a:r>
              <a:rPr lang="nl-NL" sz="2000" b="1" i="1" dirty="0" smtClean="0"/>
              <a:t>en</a:t>
            </a:r>
            <a:r>
              <a:rPr lang="nl-NL" sz="2000" dirty="0" smtClean="0"/>
              <a:t> een kopie van dat ID-bewijs mee;</a:t>
            </a:r>
          </a:p>
          <a:p>
            <a:r>
              <a:rPr lang="nl-NL" sz="2000" dirty="0" smtClean="0"/>
              <a:t>Telefoons mogen NIET in het examenlokaal aanwezig zijn;</a:t>
            </a:r>
          </a:p>
          <a:p>
            <a:r>
              <a:rPr lang="nl-NL" sz="2000" dirty="0" smtClean="0"/>
              <a:t>Lees alle vragen en antwoorden GOED door. Er worden helaas redelijk veel fouten gemaakt omdat kandidaten niet goed lezen;</a:t>
            </a:r>
          </a:p>
          <a:p>
            <a:r>
              <a:rPr lang="nl-NL" sz="2000" dirty="0" smtClean="0"/>
              <a:t>Beantwoord alle vragen, een niet beantwoorde vraag is altijd fout;</a:t>
            </a:r>
            <a:endParaRPr lang="nl-NL" sz="2400" dirty="0"/>
          </a:p>
          <a:p>
            <a:r>
              <a:rPr lang="nl-NL" sz="2000" dirty="0" smtClean="0"/>
              <a:t>Bij sommige vragen moet je meer antwoorden selecteren.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3600" b="1" dirty="0" smtClean="0">
                <a:solidFill>
                  <a:srgbClr val="FF0000"/>
                </a:solidFill>
              </a:rPr>
              <a:t>Veel </a:t>
            </a:r>
            <a:r>
              <a:rPr lang="nl-NL" sz="3600" b="1" dirty="0">
                <a:solidFill>
                  <a:srgbClr val="FF0000"/>
                </a:solidFill>
              </a:rPr>
              <a:t>succes met jouw examen</a:t>
            </a:r>
            <a:endParaRPr lang="nl-NL" sz="36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3200" b="1" dirty="0" smtClean="0">
                <a:solidFill>
                  <a:srgbClr val="FF0000"/>
                </a:solidFill>
              </a:rPr>
              <a:t>EXAMEN TIPS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b="1" dirty="0">
              <a:solidFill>
                <a:srgbClr val="FF0000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6376" y="498129"/>
            <a:ext cx="1187624" cy="100811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Examen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837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368</Words>
  <Application>Microsoft Office PowerPoint</Application>
  <PresentationFormat>Diavoorstelling 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Office-thema</vt:lpstr>
      <vt:lpstr>Examen: B-VCA / VOL-VCA / VIL-VCU</vt:lpstr>
      <vt:lpstr>Examen: meerkeuzevraag</vt:lpstr>
      <vt:lpstr>Examen: meervoudige antwoordvraag</vt:lpstr>
      <vt:lpstr>Examen: matrixvraag</vt:lpstr>
      <vt:lpstr>Examen: rangschikvraag</vt:lpstr>
      <vt:lpstr>Examen: matchingvraag</vt:lpstr>
      <vt:lpstr>Tijdens het examen is het tonen van een geldig legitimatiebewijs verplicht.</vt:lpstr>
      <vt:lpstr>Voorleesexamen?</vt:lpstr>
      <vt:lpstr>EXAMEN TIPS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VOL-VCA / VIL-VCU</dc:title>
  <dc:creator>UMD</dc:creator>
  <cp:lastModifiedBy>laptop</cp:lastModifiedBy>
  <cp:revision>212</cp:revision>
  <cp:lastPrinted>2017-08-31T11:27:20Z</cp:lastPrinted>
  <dcterms:created xsi:type="dcterms:W3CDTF">2017-08-18T09:52:27Z</dcterms:created>
  <dcterms:modified xsi:type="dcterms:W3CDTF">2017-10-14T14:25:55Z</dcterms:modified>
</cp:coreProperties>
</file>